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23"/>
  </p:notesMasterIdLst>
  <p:sldIdLst>
    <p:sldId id="256" r:id="rId2"/>
    <p:sldId id="257" r:id="rId3"/>
    <p:sldId id="289" r:id="rId4"/>
    <p:sldId id="290" r:id="rId5"/>
    <p:sldId id="300" r:id="rId6"/>
    <p:sldId id="1526" r:id="rId7"/>
    <p:sldId id="1527" r:id="rId8"/>
    <p:sldId id="1528" r:id="rId9"/>
    <p:sldId id="1529" r:id="rId10"/>
    <p:sldId id="1530" r:id="rId11"/>
    <p:sldId id="1531" r:id="rId12"/>
    <p:sldId id="1532" r:id="rId13"/>
    <p:sldId id="1533" r:id="rId14"/>
    <p:sldId id="1534" r:id="rId15"/>
    <p:sldId id="291" r:id="rId16"/>
    <p:sldId id="292" r:id="rId17"/>
    <p:sldId id="293" r:id="rId18"/>
    <p:sldId id="294" r:id="rId19"/>
    <p:sldId id="295" r:id="rId20"/>
    <p:sldId id="296" r:id="rId21"/>
    <p:sldId id="30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88"/>
    <p:restoredTop sz="86122"/>
  </p:normalViewPr>
  <p:slideViewPr>
    <p:cSldViewPr snapToGrid="0">
      <p:cViewPr varScale="1">
        <p:scale>
          <a:sx n="109" d="100"/>
          <a:sy n="109" d="100"/>
        </p:scale>
        <p:origin x="7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9/16/24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79334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64356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00329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6298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025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6010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33274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0333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3949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9/16/24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Visual Analytics– </a:t>
            </a:r>
            <a:r>
              <a:rPr lang="en-US"/>
              <a:t>Coordinated Multiple Views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View Designs: Overview / Detail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098A05-38B1-415B-442A-970C3DBF9D21}"/>
              </a:ext>
            </a:extLst>
          </p:cNvPr>
          <p:cNvSpPr txBox="1"/>
          <p:nvPr/>
        </p:nvSpPr>
        <p:spPr>
          <a:xfrm>
            <a:off x="7100667" y="6406373"/>
            <a:ext cx="6111240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412750" hangingPunct="0"/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https://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vega.github.io</a:t>
            </a:r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vega</a:t>
            </a:r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/examples/overview-plus-detail/</a:t>
            </a:r>
          </a:p>
        </p:txBody>
      </p:sp>
      <p:pic>
        <p:nvPicPr>
          <p:cNvPr id="12" name="Picture 11" descr="A graph showing the growth of the month&#10;&#10;Description automatically generated with medium confidence">
            <a:extLst>
              <a:ext uri="{FF2B5EF4-FFF2-40B4-BE49-F238E27FC236}">
                <a16:creationId xmlns:a16="http://schemas.microsoft.com/office/drawing/2014/main" id="{CB728817-6DC2-C6A0-9BE6-DB068D349E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94" t="1799"/>
          <a:stretch/>
        </p:blipFill>
        <p:spPr>
          <a:xfrm>
            <a:off x="4302758" y="1123837"/>
            <a:ext cx="6111241" cy="4277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423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View Designs: Multiform Overview / Detail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556700-7F1D-B010-E4A7-C704A772D605}"/>
              </a:ext>
            </a:extLst>
          </p:cNvPr>
          <p:cNvSpPr txBox="1"/>
          <p:nvPr/>
        </p:nvSpPr>
        <p:spPr>
          <a:xfrm>
            <a:off x="6514514" y="6429820"/>
            <a:ext cx="6111240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412750" hangingPunct="0"/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https://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altair-viz.github.io</a:t>
            </a:r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/gallery/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seattle_weather_interactive.html</a:t>
            </a:r>
            <a:endParaRPr lang="en-US" sz="1600" kern="0" dirty="0">
              <a:solidFill>
                <a:srgbClr val="000000"/>
              </a:solidFill>
              <a:latin typeface="Gill Sans"/>
              <a:cs typeface="Gill Sans"/>
              <a:sym typeface="Gill Sans"/>
            </a:endParaRPr>
          </a:p>
        </p:txBody>
      </p:sp>
      <p:pic>
        <p:nvPicPr>
          <p:cNvPr id="6" name="Picture 5" descr="A graph with numbers and dots&#10;&#10;Description automatically generated with medium confidence">
            <a:extLst>
              <a:ext uri="{FF2B5EF4-FFF2-40B4-BE49-F238E27FC236}">
                <a16:creationId xmlns:a16="http://schemas.microsoft.com/office/drawing/2014/main" id="{C66DEBB5-2570-5068-6E7A-D72742763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312" y="844663"/>
            <a:ext cx="66167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623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/ Detail</a:t>
            </a:r>
          </a:p>
        </p:txBody>
      </p:sp>
      <p:sp>
        <p:nvSpPr>
          <p:cNvPr id="5" name="“Overview first, zoom and filter, and…">
            <a:extLst>
              <a:ext uri="{FF2B5EF4-FFF2-40B4-BE49-F238E27FC236}">
                <a16:creationId xmlns:a16="http://schemas.microsoft.com/office/drawing/2014/main" id="{63729833-AA3E-42BE-74EF-699CB5C037A7}"/>
              </a:ext>
            </a:extLst>
          </p:cNvPr>
          <p:cNvSpPr/>
          <p:nvPr/>
        </p:nvSpPr>
        <p:spPr>
          <a:xfrm>
            <a:off x="6410126" y="4403135"/>
            <a:ext cx="3283527" cy="4667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marL="0" lvl="5" indent="571500" defTabSz="228600" hangingPunct="0">
              <a:defRPr sz="9600">
                <a:latin typeface="+mn-lt"/>
                <a:ea typeface="+mn-ea"/>
                <a:cs typeface="+mn-cs"/>
                <a:sym typeface="Gill Sans"/>
              </a:defRPr>
            </a:pPr>
            <a:r>
              <a:rPr sz="27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- Ben </a:t>
            </a:r>
            <a:r>
              <a:rPr sz="27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Shneiderman</a:t>
            </a:r>
            <a:r>
              <a:rPr sz="27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D29776-3D33-232A-19E1-B3F2BE5CEA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210" b="34172"/>
          <a:stretch/>
        </p:blipFill>
        <p:spPr>
          <a:xfrm>
            <a:off x="4747846" y="1884517"/>
            <a:ext cx="5244212" cy="25920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879BF1-5C02-4B56-56C4-2EC38FDC628A}"/>
              </a:ext>
            </a:extLst>
          </p:cNvPr>
          <p:cNvSpPr txBox="1"/>
          <p:nvPr/>
        </p:nvSpPr>
        <p:spPr>
          <a:xfrm>
            <a:off x="3521352" y="773417"/>
            <a:ext cx="4625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Also called Filter + Context Designs</a:t>
            </a:r>
          </a:p>
        </p:txBody>
      </p:sp>
    </p:spTree>
    <p:extLst>
      <p:ext uri="{BB962C8B-B14F-4D97-AF65-F5344CB8AC3E}">
        <p14:creationId xmlns:p14="http://schemas.microsoft.com/office/powerpoint/2010/main" val="2318283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View Designs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432E12-0A1B-487A-BC91-52F7120EED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2281" r="-3376" b="24889"/>
          <a:stretch/>
        </p:blipFill>
        <p:spPr>
          <a:xfrm>
            <a:off x="3669324" y="1698256"/>
            <a:ext cx="7532526" cy="3461488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483DD079-6A26-2D8D-98BA-A8098F4AC88A}"/>
              </a:ext>
            </a:extLst>
          </p:cNvPr>
          <p:cNvSpPr/>
          <p:nvPr/>
        </p:nvSpPr>
        <p:spPr>
          <a:xfrm>
            <a:off x="9179164" y="2383781"/>
            <a:ext cx="1746739" cy="2420354"/>
          </a:xfrm>
          <a:prstGeom prst="frame">
            <a:avLst>
              <a:gd name="adj1" fmla="val 2864"/>
            </a:avLst>
          </a:prstGeom>
          <a:blipFill dpi="0" rotWithShape="1">
            <a:blip r:embed="rId4">
              <a:alphaModFix amt="50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ctr" defTabSz="292100" hangingPunct="0"/>
            <a:endParaRPr lang="en-US" sz="2000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cs typeface="Gill Sans"/>
              <a:sym typeface="Gill Sans"/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E5CE0A90-0A07-19B8-7772-77385326B953}"/>
              </a:ext>
            </a:extLst>
          </p:cNvPr>
          <p:cNvSpPr/>
          <p:nvPr/>
        </p:nvSpPr>
        <p:spPr>
          <a:xfrm>
            <a:off x="4573598" y="2790115"/>
            <a:ext cx="6332014" cy="1008166"/>
          </a:xfrm>
          <a:prstGeom prst="frame">
            <a:avLst>
              <a:gd name="adj1" fmla="val 6517"/>
            </a:avLst>
          </a:prstGeom>
          <a:blipFill dpi="0" rotWithShape="1">
            <a:blip r:embed="rId4">
              <a:alphaModFix amt="50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ctr" defTabSz="292100" hangingPunct="0"/>
            <a:endParaRPr lang="en-US" sz="2000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cs typeface="Gill Sans"/>
              <a:sym typeface="Gill Sans"/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D9B3DF18-B255-0CAF-72BD-A495554DB5E9}"/>
              </a:ext>
            </a:extLst>
          </p:cNvPr>
          <p:cNvSpPr/>
          <p:nvPr/>
        </p:nvSpPr>
        <p:spPr>
          <a:xfrm>
            <a:off x="9158873" y="2778369"/>
            <a:ext cx="1746739" cy="1005840"/>
          </a:xfrm>
          <a:prstGeom prst="frame">
            <a:avLst>
              <a:gd name="adj1" fmla="val 5507"/>
            </a:avLst>
          </a:prstGeom>
          <a:blipFill rotWithShape="1">
            <a:blip r:embed="rId4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ctr" defTabSz="292100" hangingPunct="0"/>
            <a:endParaRPr lang="en-US" sz="2000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39844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View Designs: Small Multiples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D1024997-C091-1B89-E93D-9C6E214858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247" y="1041109"/>
            <a:ext cx="5425903" cy="43407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DFC6384-E280-D536-C059-86ED500A116C}"/>
              </a:ext>
            </a:extLst>
          </p:cNvPr>
          <p:cNvSpPr txBox="1"/>
          <p:nvPr/>
        </p:nvSpPr>
        <p:spPr>
          <a:xfrm>
            <a:off x="7676198" y="6500158"/>
            <a:ext cx="6111240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412750" hangingPunct="0"/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https://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altair-viz.github.io</a:t>
            </a:r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/gallery/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scatter_matrix.html</a:t>
            </a:r>
            <a:endParaRPr lang="en-US" sz="1600" kern="0" dirty="0">
              <a:solidFill>
                <a:srgbClr val="000000"/>
              </a:solidFill>
              <a:latin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28498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t="-1592" b="-1592"/>
          <a:stretch/>
        </p:blipFill>
        <p:spPr>
          <a:xfrm>
            <a:off x="3560618" y="933563"/>
            <a:ext cx="8229600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C77D8C-7A7A-18E2-426B-B2ABB1DFB801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Need to think about: resource optimization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4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t="-7424" b="-7423"/>
          <a:stretch/>
        </p:blipFill>
        <p:spPr>
          <a:xfrm>
            <a:off x="3505200" y="986028"/>
            <a:ext cx="8229600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4F9DFF-4635-23B8-FDE4-AB4F9B9C7A29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Need to think about: resource optimization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0"/>
          <p:cNvSpPr txBox="1">
            <a:spLocks noGrp="1"/>
          </p:cNvSpPr>
          <p:nvPr>
            <p:ph type="body" idx="1"/>
          </p:nvPr>
        </p:nvSpPr>
        <p:spPr>
          <a:xfrm>
            <a:off x="3519055" y="986028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Balance the </a:t>
            </a:r>
            <a:r>
              <a:rPr lang="en-US" sz="2400" b="1" dirty="0">
                <a:ea typeface="Arial"/>
                <a:cs typeface="Arial"/>
                <a:sym typeface="Arial"/>
              </a:rPr>
              <a:t>costs</a:t>
            </a:r>
            <a:r>
              <a:rPr lang="en-US" sz="2400" dirty="0">
                <a:ea typeface="Arial"/>
                <a:cs typeface="Arial"/>
                <a:sym typeface="Arial"/>
              </a:rPr>
              <a:t> of presenting multiple views with the </a:t>
            </a:r>
            <a:r>
              <a:rPr lang="en-US" sz="2400" b="1" dirty="0">
                <a:ea typeface="Arial"/>
                <a:cs typeface="Arial"/>
                <a:sym typeface="Arial"/>
              </a:rPr>
              <a:t>benefits</a:t>
            </a:r>
            <a:r>
              <a:rPr lang="en-US" sz="2400" dirty="0">
                <a:ea typeface="Arial"/>
                <a:cs typeface="Arial"/>
                <a:sym typeface="Arial"/>
              </a:rPr>
              <a:t> of using the views</a:t>
            </a:r>
            <a:endParaRPr dirty="0"/>
          </a:p>
          <a:p>
            <a:pPr>
              <a:spcBef>
                <a:spcPts val="480"/>
              </a:spcBef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Split complex data into multiple views to create </a:t>
            </a:r>
            <a:r>
              <a:rPr lang="en-US" sz="2400" b="1" dirty="0">
                <a:ea typeface="Arial"/>
                <a:cs typeface="Arial"/>
                <a:sym typeface="Arial"/>
              </a:rPr>
              <a:t>manageable chunks </a:t>
            </a:r>
            <a:endParaRPr sz="2400" b="1" dirty="0">
              <a:ea typeface="Arial"/>
              <a:cs typeface="Arial"/>
              <a:sym typeface="Arial"/>
            </a:endParaRPr>
          </a:p>
          <a:p>
            <a:pPr>
              <a:spcBef>
                <a:spcPts val="480"/>
              </a:spcBef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Use views that are complimentary, bringing out </a:t>
            </a:r>
            <a:r>
              <a:rPr lang="en-US" sz="2400" b="1" dirty="0">
                <a:ea typeface="Arial"/>
                <a:cs typeface="Arial"/>
                <a:sym typeface="Arial"/>
              </a:rPr>
              <a:t>correlations and/or disparities</a:t>
            </a:r>
            <a:endParaRPr dirty="0"/>
          </a:p>
          <a:p>
            <a:pPr>
              <a:spcBef>
                <a:spcPts val="480"/>
              </a:spcBef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Use</a:t>
            </a:r>
            <a:r>
              <a:rPr lang="en-US" sz="2400" i="1" dirty="0">
                <a:ea typeface="Arial"/>
                <a:cs typeface="Arial"/>
                <a:sym typeface="Arial"/>
              </a:rPr>
              <a:t> </a:t>
            </a:r>
            <a:r>
              <a:rPr lang="en-US" sz="2400" b="1" dirty="0">
                <a:ea typeface="Arial"/>
                <a:cs typeface="Arial"/>
                <a:sym typeface="Arial"/>
              </a:rPr>
              <a:t>perceptual cues</a:t>
            </a:r>
            <a:r>
              <a:rPr lang="en-US" sz="2400" dirty="0">
                <a:ea typeface="Arial"/>
                <a:cs typeface="Arial"/>
                <a:sym typeface="Arial"/>
              </a:rPr>
              <a:t> to:</a:t>
            </a:r>
            <a:endParaRPr dirty="0"/>
          </a:p>
          <a:p>
            <a:pPr marL="457200" lvl="1" indent="-190500">
              <a:spcBef>
                <a:spcPts val="400"/>
              </a:spcBef>
              <a:spcAft>
                <a:spcPts val="0"/>
              </a:spcAft>
              <a:buSzPts val="1700"/>
              <a:buFont typeface="Merriweather Sans"/>
              <a:buChar char="-"/>
            </a:pPr>
            <a:r>
              <a:rPr lang="en-US" sz="2000" dirty="0">
                <a:ea typeface="Arial"/>
                <a:cs typeface="Arial"/>
                <a:sym typeface="Arial"/>
              </a:rPr>
              <a:t>make relationships more apparent to the reader</a:t>
            </a:r>
            <a:endParaRPr dirty="0"/>
          </a:p>
          <a:p>
            <a:pPr marL="457200" lvl="1" indent="-190500">
              <a:spcBef>
                <a:spcPts val="400"/>
              </a:spcBef>
              <a:spcAft>
                <a:spcPts val="0"/>
              </a:spcAft>
              <a:buSzPts val="1700"/>
              <a:buFont typeface="Merriweather Sans"/>
              <a:buChar char="-"/>
            </a:pPr>
            <a:r>
              <a:rPr lang="en-US" sz="2000" dirty="0">
                <a:ea typeface="Arial"/>
                <a:cs typeface="Arial"/>
                <a:sym typeface="Arial"/>
              </a:rPr>
              <a:t>focus the reader’s attention on the right view at the right time</a:t>
            </a:r>
            <a:endParaRPr sz="2000" b="1" dirty="0">
              <a:ea typeface="Arial"/>
              <a:cs typeface="Arial"/>
              <a:sym typeface="Arial"/>
            </a:endParaRPr>
          </a:p>
          <a:p>
            <a:pPr indent="-53339">
              <a:spcBef>
                <a:spcPts val="480"/>
              </a:spcBef>
              <a:buSzPts val="2040"/>
              <a:buNone/>
            </a:pPr>
            <a:endParaRPr sz="2400" i="1" dirty="0">
              <a:ea typeface="Arial"/>
              <a:cs typeface="Arial"/>
              <a:sym typeface="Arial"/>
            </a:endParaRPr>
          </a:p>
          <a:p>
            <a:pPr indent="-53339">
              <a:spcBef>
                <a:spcPts val="480"/>
              </a:spcBef>
              <a:buSzPts val="2040"/>
              <a:buNone/>
            </a:pPr>
            <a:endParaRPr sz="2400" dirty="0">
              <a:ea typeface="Arial"/>
              <a:cs typeface="Arial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68EAF0-E8BF-3890-9637-0C825DFFA042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Guidelines for multiple views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1"/>
          <p:cNvSpPr txBox="1">
            <a:spLocks noGrp="1"/>
          </p:cNvSpPr>
          <p:nvPr>
            <p:ph type="body" idx="1"/>
          </p:nvPr>
        </p:nvSpPr>
        <p:spPr>
          <a:xfrm>
            <a:off x="3505200" y="1123837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040"/>
              <a:buFont typeface="Arial"/>
              <a:buChar char="•"/>
            </a:pPr>
            <a:r>
              <a:rPr lang="en-US" sz="2400" b="1" dirty="0">
                <a:ea typeface="Arial"/>
                <a:cs typeface="Arial"/>
                <a:sym typeface="Arial"/>
              </a:rPr>
              <a:t>Big idea</a:t>
            </a:r>
            <a:r>
              <a:rPr lang="en-US" sz="2400" dirty="0">
                <a:ea typeface="Arial"/>
                <a:cs typeface="Arial"/>
                <a:sym typeface="Arial"/>
              </a:rPr>
              <a:t>: actions in the real world have ripple effects; actions on a visualization should too</a:t>
            </a:r>
            <a:endParaRPr dirty="0"/>
          </a:p>
          <a:p>
            <a:pPr indent="-53339">
              <a:spcBef>
                <a:spcPts val="480"/>
              </a:spcBef>
              <a:buSzPts val="2040"/>
              <a:buNone/>
            </a:pPr>
            <a:endParaRPr sz="2400" b="1" dirty="0">
              <a:ea typeface="Arial"/>
              <a:cs typeface="Arial"/>
              <a:sym typeface="Arial"/>
            </a:endParaRPr>
          </a:p>
          <a:p>
            <a:pPr>
              <a:spcBef>
                <a:spcPts val="480"/>
              </a:spcBef>
              <a:buSzPts val="2040"/>
              <a:buFont typeface="Arial"/>
              <a:buChar char="•"/>
            </a:pPr>
            <a:r>
              <a:rPr lang="en-US" sz="2400" b="1" dirty="0">
                <a:ea typeface="Arial"/>
                <a:cs typeface="Arial"/>
                <a:sym typeface="Arial"/>
              </a:rPr>
              <a:t>Brushing: </a:t>
            </a:r>
            <a:r>
              <a:rPr lang="en-US" sz="2400" dirty="0">
                <a:ea typeface="Arial"/>
                <a:cs typeface="Arial"/>
                <a:sym typeface="Arial"/>
              </a:rPr>
              <a:t>the visualization responds (usually through highlighting) as a person “brushes past” data points</a:t>
            </a:r>
            <a:endParaRPr dirty="0"/>
          </a:p>
          <a:p>
            <a:pPr indent="-53339">
              <a:spcBef>
                <a:spcPts val="480"/>
              </a:spcBef>
              <a:buSzPts val="2040"/>
              <a:buNone/>
            </a:pPr>
            <a:endParaRPr sz="2400" dirty="0">
              <a:ea typeface="Arial"/>
              <a:cs typeface="Arial"/>
              <a:sym typeface="Arial"/>
            </a:endParaRPr>
          </a:p>
          <a:p>
            <a:pPr>
              <a:spcBef>
                <a:spcPts val="480"/>
              </a:spcBef>
              <a:buSzPts val="2040"/>
              <a:buFont typeface="Arial"/>
              <a:buChar char="•"/>
            </a:pPr>
            <a:r>
              <a:rPr lang="en-US" sz="2400" b="1" dirty="0">
                <a:ea typeface="Arial"/>
                <a:cs typeface="Arial"/>
                <a:sym typeface="Arial"/>
              </a:rPr>
              <a:t>Linking</a:t>
            </a:r>
            <a:r>
              <a:rPr lang="en-US" sz="2400" dirty="0">
                <a:ea typeface="Arial"/>
                <a:cs typeface="Arial"/>
                <a:sym typeface="Arial"/>
              </a:rPr>
              <a:t>: the visualization connects related data points across multiple views</a:t>
            </a:r>
            <a:endParaRPr sz="2400" b="1" dirty="0">
              <a:ea typeface="Arial"/>
              <a:cs typeface="Arial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BA1865-4F03-C143-4753-495E0F1EDAD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Coordination: brushing and linking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D282F-7DD8-E743-60BD-E9CD0FC529D0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Coordination: brushing and linking</a:t>
            </a:r>
          </a:p>
        </p:txBody>
      </p:sp>
      <p:pic>
        <p:nvPicPr>
          <p:cNvPr id="5" name="Screen Recording 2022-03-21 at 09.25.50" descr="Screen Recording 2022-03-21 at 09.25.50">
            <a:hlinkClick r:id="" action="ppaction://media"/>
            <a:extLst>
              <a:ext uri="{FF2B5EF4-FFF2-40B4-BE49-F238E27FC236}">
                <a16:creationId xmlns:a16="http://schemas.microsoft.com/office/drawing/2014/main" id="{D0D33794-C4A0-9B38-C808-D6FF039BF5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0364" y="1076791"/>
            <a:ext cx="5846156" cy="43585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F1E77C-75AA-486D-0141-6A1086DDA6DC}"/>
              </a:ext>
            </a:extLst>
          </p:cNvPr>
          <p:cNvSpPr txBox="1"/>
          <p:nvPr/>
        </p:nvSpPr>
        <p:spPr>
          <a:xfrm>
            <a:off x="6514514" y="6429820"/>
            <a:ext cx="6111240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412750" hangingPunct="0"/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https://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altair-viz.github.io</a:t>
            </a:r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/gallery/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seattle_weather_interactive.html</a:t>
            </a:r>
            <a:endParaRPr lang="en-US" sz="1600" kern="0" dirty="0">
              <a:solidFill>
                <a:srgbClr val="000000"/>
              </a:solidFill>
              <a:latin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400" dirty="0">
                <a:cs typeface="Arial"/>
              </a:rPr>
              <a:t>Interaction</a:t>
            </a:r>
            <a:r>
              <a:rPr lang="en-US" sz="2400" spc="-90" dirty="0">
                <a:cs typeface="Arial"/>
              </a:rPr>
              <a:t> </a:t>
            </a:r>
            <a:r>
              <a:rPr lang="en-US" sz="2400" spc="-10" dirty="0">
                <a:cs typeface="Arial"/>
              </a:rPr>
              <a:t>as context-preserver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200" spc="-10" dirty="0">
                <a:cs typeface="Arial"/>
              </a:rPr>
              <a:t>Coordinated multiple views (CMV)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194310" algn="l"/>
              </a:tabLst>
            </a:pPr>
            <a:r>
              <a:rPr lang="en-US" sz="2200" spc="-10" dirty="0">
                <a:cs typeface="Arial"/>
              </a:rPr>
              <a:t>Brushing and linking </a:t>
            </a:r>
          </a:p>
          <a:p>
            <a:pPr marL="126365" indent="-342900">
              <a:lnSpc>
                <a:spcPct val="100000"/>
              </a:lnSpc>
              <a:spcBef>
                <a:spcPts val="409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Arial" panose="020B0604020202020204" pitchFamily="34" charset="0"/>
              <a:buChar char="•"/>
              <a:tabLst>
                <a:tab pos="468630" algn="l"/>
              </a:tabLst>
            </a:pPr>
            <a:r>
              <a:rPr lang="en-US" sz="2400" spc="-10" dirty="0">
                <a:cs typeface="Arial"/>
              </a:rPr>
              <a:t>Demo: </a:t>
            </a:r>
            <a:r>
              <a:rPr lang="en-US" sz="2400" spc="-10" dirty="0" err="1">
                <a:cs typeface="Arial"/>
              </a:rPr>
              <a:t>plotly</a:t>
            </a:r>
            <a:endParaRPr lang="en-US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3"/>
          <p:cNvSpPr txBox="1">
            <a:spLocks noGrp="1"/>
          </p:cNvSpPr>
          <p:nvPr>
            <p:ph type="body" idx="1"/>
          </p:nvPr>
        </p:nvSpPr>
        <p:spPr>
          <a:xfrm>
            <a:off x="3491346" y="879763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Multiple views + brushing and linking</a:t>
            </a:r>
            <a:endParaRPr dirty="0"/>
          </a:p>
          <a:p>
            <a:pPr>
              <a:spcBef>
                <a:spcPts val="480"/>
              </a:spcBef>
              <a:buSzPts val="2040"/>
              <a:buFont typeface="Arial"/>
              <a:buChar char="•"/>
            </a:pPr>
            <a:r>
              <a:rPr lang="en-US" sz="2400" b="1" dirty="0">
                <a:ea typeface="Arial"/>
                <a:cs typeface="Arial"/>
                <a:sym typeface="Arial"/>
              </a:rPr>
              <a:t>Big idea:</a:t>
            </a:r>
            <a:r>
              <a:rPr lang="en-US" sz="2400" dirty="0">
                <a:ea typeface="Arial"/>
                <a:cs typeface="Arial"/>
                <a:sym typeface="Arial"/>
              </a:rPr>
              <a:t> propagate interaction from one view to all others, respond as appropriate</a:t>
            </a:r>
            <a:endParaRPr sz="2400" b="1" dirty="0"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53"/>
          <p:cNvPicPr preferRelativeResize="0"/>
          <p:nvPr/>
        </p:nvPicPr>
        <p:blipFill rotWithShape="1">
          <a:blip r:embed="rId3">
            <a:alphaModFix/>
          </a:blip>
          <a:srcRect t="9801" r="25347" b="19464"/>
          <a:stretch/>
        </p:blipFill>
        <p:spPr>
          <a:xfrm>
            <a:off x="4329546" y="2327564"/>
            <a:ext cx="6477000" cy="3585233"/>
          </a:xfrm>
          <a:prstGeom prst="rect">
            <a:avLst/>
          </a:prstGeom>
          <a:noFill/>
          <a:ln w="38100" cap="sq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2745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794BD2-1E20-12FC-5B79-C32FD172C2A0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Coordinated multiple views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2325" y="3298554"/>
            <a:ext cx="2600719" cy="565313"/>
          </a:xfrm>
          <a:prstGeom prst="rect">
            <a:avLst/>
          </a:prstGeom>
        </p:spPr>
        <p:txBody>
          <a:bodyPr vert="horz" wrap="square" lIns="0" tIns="11206" rIns="0" bIns="0" rtlCol="0" anchor="ctr">
            <a:spAutoFit/>
          </a:bodyPr>
          <a:lstStyle/>
          <a:p>
            <a:pPr marL="11206">
              <a:lnSpc>
                <a:spcPct val="100000"/>
              </a:lnSpc>
              <a:spcBef>
                <a:spcPts val="88"/>
              </a:spcBef>
            </a:pPr>
            <a:r>
              <a:rPr lang="en-US" spc="-115" dirty="0"/>
              <a:t>Practice</a:t>
            </a:r>
            <a:endParaRPr spc="-88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4061150" y="2990155"/>
            <a:ext cx="6454588" cy="1182111"/>
          </a:xfrm>
          <a:prstGeom prst="rect">
            <a:avLst/>
          </a:prstGeom>
        </p:spPr>
        <p:txBody>
          <a:bodyPr vert="horz" wrap="square" lIns="0" tIns="73399" rIns="0" bIns="0" rtlCol="0" anchor="ctr">
            <a:spAutoFit/>
          </a:bodyPr>
          <a:lstStyle/>
          <a:p>
            <a:pPr marL="184907" indent="-173700">
              <a:lnSpc>
                <a:spcPct val="100000"/>
              </a:lnSpc>
              <a:spcBef>
                <a:spcPts val="578"/>
              </a:spcBef>
              <a:buClr>
                <a:srgbClr val="93A299"/>
              </a:buClr>
              <a:buSzPct val="84615"/>
              <a:buChar char="•"/>
              <a:tabLst>
                <a:tab pos="184907" algn="l"/>
              </a:tabLst>
            </a:pPr>
            <a:r>
              <a:rPr lang="en-US" sz="2400" spc="-9" dirty="0"/>
              <a:t>Find a partner and work through the R or Python coordinated multiple views demo on the class website</a:t>
            </a:r>
          </a:p>
        </p:txBody>
      </p:sp>
    </p:spTree>
    <p:extLst>
      <p:ext uri="{BB962C8B-B14F-4D97-AF65-F5344CB8AC3E}">
        <p14:creationId xmlns:p14="http://schemas.microsoft.com/office/powerpoint/2010/main" val="3886161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5"/>
          <p:cNvPicPr preferRelativeResize="0"/>
          <p:nvPr/>
        </p:nvPicPr>
        <p:blipFill rotWithShape="1">
          <a:blip r:embed="rId3">
            <a:alphaModFix/>
          </a:blip>
          <a:srcRect r="25347" b="19464"/>
          <a:stretch/>
        </p:blipFill>
        <p:spPr>
          <a:xfrm>
            <a:off x="4139046" y="1572492"/>
            <a:ext cx="6934200" cy="4370159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5"/>
          <p:cNvSpPr txBox="1">
            <a:spLocks noGrp="1"/>
          </p:cNvSpPr>
          <p:nvPr>
            <p:ph type="body" idx="1"/>
          </p:nvPr>
        </p:nvSpPr>
        <p:spPr>
          <a:xfrm>
            <a:off x="3491346" y="962891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ea typeface="Arial"/>
                <a:cs typeface="Arial"/>
                <a:sym typeface="Arial"/>
              </a:rPr>
              <a:t>Show me related items: coordinated multiple views (CMV)</a:t>
            </a:r>
            <a:endParaRPr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A14EB9-B0ED-8C15-CFA7-54BADB894EFA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Recap: </a:t>
            </a:r>
          </a:p>
          <a:p>
            <a:r>
              <a:rPr lang="en-US" dirty="0"/>
              <a:t>7. Connect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4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695522" y="736976"/>
            <a:ext cx="7516449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6"/>
          <p:cNvSpPr/>
          <p:nvPr/>
        </p:nvSpPr>
        <p:spPr>
          <a:xfrm>
            <a:off x="3034146" y="5376247"/>
            <a:ext cx="86868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1"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Arial"/>
                <a:cs typeface="Arial"/>
                <a:sym typeface="Arial"/>
              </a:rPr>
              <a:t>Systems that use 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a typeface="Arial"/>
                <a:cs typeface="Arial"/>
                <a:sym typeface="Arial"/>
              </a:rPr>
              <a:t>two or more distinct views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Arial"/>
                <a:cs typeface="Arial"/>
                <a:sym typeface="Arial"/>
              </a:rPr>
              <a:t> </a:t>
            </a:r>
            <a:endParaRPr sz="2400" dirty="0">
              <a:solidFill>
                <a:schemeClr val="tx1">
                  <a:lumMod val="75000"/>
                  <a:lumOff val="25000"/>
                </a:schemeClr>
              </a:solidFill>
              <a:ea typeface="Arial"/>
              <a:cs typeface="Arial"/>
              <a:sym typeface="Arial"/>
            </a:endParaRPr>
          </a:p>
          <a:p>
            <a:pPr lvl="1"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Arial"/>
                <a:cs typeface="Arial"/>
                <a:sym typeface="Arial"/>
              </a:rPr>
              <a:t>to support the exploration of a single concept or domain</a:t>
            </a:r>
            <a:endParaRPr sz="2400" dirty="0">
              <a:solidFill>
                <a:schemeClr val="tx1">
                  <a:lumMod val="75000"/>
                  <a:lumOff val="25000"/>
                </a:schemeClr>
              </a:solidFill>
              <a:ea typeface="Arial"/>
              <a:cs typeface="Arial"/>
              <a:sym typeface="Arial"/>
            </a:endParaRPr>
          </a:p>
        </p:txBody>
      </p:sp>
      <p:grpSp>
        <p:nvGrpSpPr>
          <p:cNvPr id="333" name="Google Shape;333;p46"/>
          <p:cNvGrpSpPr/>
          <p:nvPr/>
        </p:nvGrpSpPr>
        <p:grpSpPr>
          <a:xfrm>
            <a:off x="8672946" y="1651376"/>
            <a:ext cx="2895600" cy="1333500"/>
            <a:chOff x="5791200" y="2209800"/>
            <a:chExt cx="2895600" cy="1333500"/>
          </a:xfrm>
        </p:grpSpPr>
        <p:cxnSp>
          <p:nvCxnSpPr>
            <p:cNvPr id="334" name="Google Shape;334;p46"/>
            <p:cNvCxnSpPr>
              <a:stCxn id="335" idx="1"/>
            </p:cNvCxnSpPr>
            <p:nvPr/>
          </p:nvCxnSpPr>
          <p:spPr>
            <a:xfrm flipH="1">
              <a:off x="5791200" y="2628900"/>
              <a:ext cx="914400" cy="38100"/>
            </a:xfrm>
            <a:prstGeom prst="straightConnector1">
              <a:avLst/>
            </a:prstGeom>
            <a:noFill/>
            <a:ln w="76200" cap="rnd" cmpd="sng">
              <a:solidFill>
                <a:srgbClr val="29293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36" name="Google Shape;336;p46"/>
            <p:cNvCxnSpPr>
              <a:stCxn id="335" idx="2"/>
            </p:cNvCxnSpPr>
            <p:nvPr/>
          </p:nvCxnSpPr>
          <p:spPr>
            <a:xfrm flipH="1">
              <a:off x="6934200" y="3048000"/>
              <a:ext cx="762000" cy="495300"/>
            </a:xfrm>
            <a:prstGeom prst="straightConnector1">
              <a:avLst/>
            </a:prstGeom>
            <a:noFill/>
            <a:ln w="76200" cap="rnd" cmpd="sng">
              <a:solidFill>
                <a:srgbClr val="29293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35" name="Google Shape;335;p46"/>
            <p:cNvSpPr/>
            <p:nvPr/>
          </p:nvSpPr>
          <p:spPr>
            <a:xfrm>
              <a:off x="6705600" y="2209800"/>
              <a:ext cx="1981200" cy="838200"/>
            </a:xfrm>
            <a:prstGeom prst="rect">
              <a:avLst/>
            </a:prstGeom>
            <a:solidFill>
              <a:srgbClr val="D8DEE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" dist="25400" dir="2700000" algn="br" rotWithShape="0">
                <a:srgbClr val="000000">
                  <a:alpha val="6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Different </a:t>
              </a:r>
              <a:endParaRPr/>
            </a:p>
            <a:p>
              <a:pPr algn="ctr"/>
              <a:r>
                <a:rPr lang="en-US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representations</a:t>
              </a:r>
              <a:endPara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7" name="Google Shape;337;p46"/>
          <p:cNvGrpSpPr/>
          <p:nvPr/>
        </p:nvGrpSpPr>
        <p:grpSpPr>
          <a:xfrm flipH="1">
            <a:off x="3643746" y="2794376"/>
            <a:ext cx="2133600" cy="1295400"/>
            <a:chOff x="6172200" y="2209800"/>
            <a:chExt cx="2133600" cy="1295400"/>
          </a:xfrm>
        </p:grpSpPr>
        <p:cxnSp>
          <p:nvCxnSpPr>
            <p:cNvPr id="338" name="Google Shape;338;p46"/>
            <p:cNvCxnSpPr>
              <a:stCxn id="339" idx="1"/>
            </p:cNvCxnSpPr>
            <p:nvPr/>
          </p:nvCxnSpPr>
          <p:spPr>
            <a:xfrm flipH="1">
              <a:off x="6172200" y="2628900"/>
              <a:ext cx="838200" cy="38100"/>
            </a:xfrm>
            <a:prstGeom prst="straightConnector1">
              <a:avLst/>
            </a:prstGeom>
            <a:noFill/>
            <a:ln w="76200" cap="rnd" cmpd="sng">
              <a:solidFill>
                <a:srgbClr val="29293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340" name="Google Shape;340;p46"/>
            <p:cNvCxnSpPr>
              <a:stCxn id="339" idx="2"/>
            </p:cNvCxnSpPr>
            <p:nvPr/>
          </p:nvCxnSpPr>
          <p:spPr>
            <a:xfrm flipH="1">
              <a:off x="6400800" y="3048000"/>
              <a:ext cx="1257300" cy="457200"/>
            </a:xfrm>
            <a:prstGeom prst="straightConnector1">
              <a:avLst/>
            </a:prstGeom>
            <a:noFill/>
            <a:ln w="76200" cap="rnd" cmpd="sng">
              <a:solidFill>
                <a:srgbClr val="292934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39" name="Google Shape;339;p46"/>
            <p:cNvSpPr/>
            <p:nvPr/>
          </p:nvSpPr>
          <p:spPr>
            <a:xfrm>
              <a:off x="7010400" y="2209800"/>
              <a:ext cx="1295400" cy="838200"/>
            </a:xfrm>
            <a:prstGeom prst="rect">
              <a:avLst/>
            </a:prstGeom>
            <a:solidFill>
              <a:srgbClr val="D8DEE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38100" dist="25400" dir="2700000" algn="br" rotWithShape="0">
                <a:srgbClr val="000000">
                  <a:alpha val="6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Different </a:t>
              </a:r>
              <a:endParaRPr/>
            </a:p>
            <a:p>
              <a:pPr algn="ctr"/>
              <a:r>
                <a:rPr lang="en-US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data</a:t>
              </a:r>
              <a:endParaRPr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4A07EB8-152D-7F1B-398F-2A95B3819733}"/>
              </a:ext>
            </a:extLst>
          </p:cNvPr>
          <p:cNvSpPr txBox="1">
            <a:spLocks/>
          </p:cNvSpPr>
          <p:nvPr/>
        </p:nvSpPr>
        <p:spPr>
          <a:xfrm>
            <a:off x="138545" y="1123837"/>
            <a:ext cx="3175976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views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7"/>
          <p:cNvSpPr txBox="1">
            <a:spLocks noGrp="1"/>
          </p:cNvSpPr>
          <p:nvPr>
            <p:ph type="body" idx="1"/>
          </p:nvPr>
        </p:nvSpPr>
        <p:spPr>
          <a:xfrm>
            <a:off x="3588327" y="1123837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The data is too big</a:t>
            </a:r>
            <a:endParaRPr dirty="0"/>
          </a:p>
          <a:p>
            <a:pPr marL="457200" lvl="1" indent="-190500">
              <a:spcBef>
                <a:spcPts val="400"/>
              </a:spcBef>
              <a:spcAft>
                <a:spcPts val="0"/>
              </a:spcAft>
              <a:buSzPts val="1700"/>
              <a:buFont typeface="Merriweather Sans"/>
              <a:buChar char="-"/>
            </a:pPr>
            <a:r>
              <a:rPr lang="en-US" sz="2000" dirty="0">
                <a:ea typeface="Arial"/>
                <a:cs typeface="Arial"/>
                <a:sym typeface="Arial"/>
              </a:rPr>
              <a:t>Lots of attributes</a:t>
            </a:r>
            <a:endParaRPr dirty="0"/>
          </a:p>
          <a:p>
            <a:pPr marL="457200" lvl="1" indent="-190500">
              <a:spcBef>
                <a:spcPts val="400"/>
              </a:spcBef>
              <a:spcAft>
                <a:spcPts val="0"/>
              </a:spcAft>
              <a:buSzPts val="1700"/>
              <a:buFont typeface="Merriweather Sans"/>
              <a:buChar char="-"/>
            </a:pPr>
            <a:r>
              <a:rPr lang="en-US" sz="2000" dirty="0">
                <a:ea typeface="Arial"/>
                <a:cs typeface="Arial"/>
                <a:sym typeface="Arial"/>
              </a:rPr>
              <a:t>Lots of observations</a:t>
            </a:r>
            <a:endParaRPr dirty="0"/>
          </a:p>
          <a:p>
            <a:pPr>
              <a:spcBef>
                <a:spcPts val="480"/>
              </a:spcBef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The data is too complicated</a:t>
            </a:r>
            <a:endParaRPr dirty="0"/>
          </a:p>
          <a:p>
            <a:pPr marL="457200" lvl="1" indent="-190500">
              <a:spcBef>
                <a:spcPts val="400"/>
              </a:spcBef>
              <a:spcAft>
                <a:spcPts val="0"/>
              </a:spcAft>
              <a:buSzPts val="1700"/>
              <a:buFont typeface="Merriweather Sans"/>
              <a:buChar char="-"/>
            </a:pPr>
            <a:r>
              <a:rPr lang="en-US" sz="2000" dirty="0">
                <a:ea typeface="Arial"/>
                <a:cs typeface="Arial"/>
                <a:sym typeface="Arial"/>
              </a:rPr>
              <a:t>Lots of data sources</a:t>
            </a:r>
            <a:endParaRPr dirty="0"/>
          </a:p>
          <a:p>
            <a:pPr marL="457200" lvl="1" indent="-190500">
              <a:spcBef>
                <a:spcPts val="400"/>
              </a:spcBef>
              <a:spcAft>
                <a:spcPts val="0"/>
              </a:spcAft>
              <a:buSzPts val="1700"/>
              <a:buFont typeface="Merriweather Sans"/>
              <a:buChar char="-"/>
            </a:pPr>
            <a:r>
              <a:rPr lang="en-US" sz="2000" dirty="0">
                <a:ea typeface="Arial"/>
                <a:cs typeface="Arial"/>
                <a:sym typeface="Arial"/>
              </a:rPr>
              <a:t>Lots of data types</a:t>
            </a:r>
            <a:endParaRPr dirty="0"/>
          </a:p>
          <a:p>
            <a:pPr>
              <a:spcBef>
                <a:spcPts val="480"/>
              </a:spcBef>
              <a:buSzPts val="2040"/>
              <a:buFont typeface="Arial"/>
              <a:buChar char="•"/>
            </a:pPr>
            <a:r>
              <a:rPr lang="en-US" sz="2400" dirty="0">
                <a:ea typeface="Arial"/>
                <a:cs typeface="Arial"/>
                <a:sym typeface="Arial"/>
              </a:rPr>
              <a:t>The data has several interesting parts, but no one visualization highlights them all</a:t>
            </a:r>
            <a:endParaRPr sz="2400" dirty="0">
              <a:ea typeface="Arial"/>
              <a:cs typeface="Arial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When to use multiple views?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View Designs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432E12-0A1B-487A-BC91-52F7120EED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2281" r="-3376" b="24889"/>
          <a:stretch/>
        </p:blipFill>
        <p:spPr>
          <a:xfrm>
            <a:off x="3669324" y="1698256"/>
            <a:ext cx="7532526" cy="346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679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View Designs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432E12-0A1B-487A-BC91-52F7120EED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2281" r="-3376" b="24889"/>
          <a:stretch/>
        </p:blipFill>
        <p:spPr>
          <a:xfrm>
            <a:off x="3669324" y="1698256"/>
            <a:ext cx="7532526" cy="3461488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483DD079-6A26-2D8D-98BA-A8098F4AC88A}"/>
              </a:ext>
            </a:extLst>
          </p:cNvPr>
          <p:cNvSpPr/>
          <p:nvPr/>
        </p:nvSpPr>
        <p:spPr>
          <a:xfrm>
            <a:off x="5604697" y="2386108"/>
            <a:ext cx="1925782" cy="2420354"/>
          </a:xfrm>
          <a:prstGeom prst="frame">
            <a:avLst>
              <a:gd name="adj1" fmla="val 2864"/>
            </a:avLst>
          </a:prstGeom>
          <a:blipFill dpi="0" rotWithShape="1">
            <a:blip r:embed="rId4">
              <a:alphaModFix amt="50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ctr" defTabSz="292100" hangingPunct="0"/>
            <a:endParaRPr lang="en-US" sz="2000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cs typeface="Gill Sans"/>
              <a:sym typeface="Gill Sans"/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E5CE0A90-0A07-19B8-7772-77385326B953}"/>
              </a:ext>
            </a:extLst>
          </p:cNvPr>
          <p:cNvSpPr/>
          <p:nvPr/>
        </p:nvSpPr>
        <p:spPr>
          <a:xfrm>
            <a:off x="4573599" y="3798296"/>
            <a:ext cx="2956880" cy="1008166"/>
          </a:xfrm>
          <a:prstGeom prst="frame">
            <a:avLst>
              <a:gd name="adj1" fmla="val 6517"/>
            </a:avLst>
          </a:prstGeom>
          <a:blipFill dpi="0" rotWithShape="1">
            <a:blip r:embed="rId4">
              <a:alphaModFix amt="50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ctr" defTabSz="292100" hangingPunct="0"/>
            <a:endParaRPr lang="en-US" sz="2000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cs typeface="Gill Sans"/>
              <a:sym typeface="Gill Sans"/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D9B3DF18-B255-0CAF-72BD-A495554DB5E9}"/>
              </a:ext>
            </a:extLst>
          </p:cNvPr>
          <p:cNvSpPr/>
          <p:nvPr/>
        </p:nvSpPr>
        <p:spPr>
          <a:xfrm>
            <a:off x="5604697" y="3798295"/>
            <a:ext cx="1925782" cy="1005840"/>
          </a:xfrm>
          <a:prstGeom prst="frame">
            <a:avLst>
              <a:gd name="adj1" fmla="val 5507"/>
            </a:avLst>
          </a:prstGeom>
          <a:blipFill rotWithShape="1">
            <a:blip r:embed="rId4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ctr" defTabSz="292100" hangingPunct="0"/>
            <a:endParaRPr lang="en-US" sz="2000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46362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View Designs: Multiform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50001833-F224-1243-ABCB-9340F74EDE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303" y="928436"/>
            <a:ext cx="7010511" cy="50011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C815ECD-CB8C-90FD-41A7-FA466D920406}"/>
              </a:ext>
            </a:extLst>
          </p:cNvPr>
          <p:cNvSpPr txBox="1"/>
          <p:nvPr/>
        </p:nvSpPr>
        <p:spPr>
          <a:xfrm>
            <a:off x="6959991" y="6355694"/>
            <a:ext cx="6111240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defTabSz="412750" hangingPunct="0"/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https://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altair-viz.github.io</a:t>
            </a:r>
            <a:r>
              <a:rPr lang="en-US" sz="1600" kern="0" dirty="0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/gallery/</a:t>
            </a:r>
            <a:r>
              <a:rPr lang="en-US" sz="1600" kern="0" dirty="0" err="1">
                <a:solidFill>
                  <a:srgbClr val="000000"/>
                </a:solidFill>
                <a:latin typeface="Gill Sans"/>
                <a:cs typeface="Gill Sans"/>
                <a:sym typeface="Gill Sans"/>
              </a:rPr>
              <a:t>scatter_marginal_hist.html</a:t>
            </a:r>
            <a:endParaRPr lang="en-US" sz="1600" kern="0" dirty="0">
              <a:solidFill>
                <a:srgbClr val="000000"/>
              </a:solidFill>
              <a:latin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09416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F0F1D-E912-B881-A03F-269381F42B25}"/>
              </a:ext>
            </a:extLst>
          </p:cNvPr>
          <p:cNvSpPr txBox="1">
            <a:spLocks/>
          </p:cNvSpPr>
          <p:nvPr/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Multiple View Designs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B432E12-0A1B-487A-BC91-52F7120EED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2281" r="-3376" b="24889"/>
          <a:stretch/>
        </p:blipFill>
        <p:spPr>
          <a:xfrm>
            <a:off x="3669324" y="1698256"/>
            <a:ext cx="7532526" cy="3461488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483DD079-6A26-2D8D-98BA-A8098F4AC88A}"/>
              </a:ext>
            </a:extLst>
          </p:cNvPr>
          <p:cNvSpPr/>
          <p:nvPr/>
        </p:nvSpPr>
        <p:spPr>
          <a:xfrm>
            <a:off x="7444153" y="2383781"/>
            <a:ext cx="1746739" cy="2420354"/>
          </a:xfrm>
          <a:prstGeom prst="frame">
            <a:avLst>
              <a:gd name="adj1" fmla="val 2864"/>
            </a:avLst>
          </a:prstGeom>
          <a:blipFill dpi="0" rotWithShape="1">
            <a:blip r:embed="rId4">
              <a:alphaModFix amt="50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ctr" defTabSz="292100" hangingPunct="0"/>
            <a:endParaRPr lang="en-US" sz="2000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cs typeface="Gill Sans"/>
              <a:sym typeface="Gill Sans"/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D9B3DF18-B255-0CAF-72BD-A495554DB5E9}"/>
              </a:ext>
            </a:extLst>
          </p:cNvPr>
          <p:cNvSpPr/>
          <p:nvPr/>
        </p:nvSpPr>
        <p:spPr>
          <a:xfrm>
            <a:off x="7423862" y="2766646"/>
            <a:ext cx="1746739" cy="2037489"/>
          </a:xfrm>
          <a:prstGeom prst="frame">
            <a:avLst>
              <a:gd name="adj1" fmla="val 5507"/>
            </a:avLst>
          </a:prstGeom>
          <a:blipFill rotWithShape="1">
            <a:blip r:embed="rId4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algn="ctr" defTabSz="292100" hangingPunct="0"/>
            <a:endParaRPr lang="en-US" sz="2000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5074334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717</TotalTime>
  <Words>444</Words>
  <Application>Microsoft Macintosh PowerPoint</Application>
  <PresentationFormat>Widescreen</PresentationFormat>
  <Paragraphs>63</Paragraphs>
  <Slides>21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Corbel</vt:lpstr>
      <vt:lpstr>Gill Sans</vt:lpstr>
      <vt:lpstr>Merriweather Sans</vt:lpstr>
      <vt:lpstr>Wingdings 2</vt:lpstr>
      <vt:lpstr>Frame</vt:lpstr>
      <vt:lpstr>Visual Analytics– Coordinated Multiple Views</vt:lpstr>
      <vt:lpstr>Plan for Today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Practice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Ab Mosca</cp:lastModifiedBy>
  <cp:revision>29</cp:revision>
  <dcterms:created xsi:type="dcterms:W3CDTF">2023-08-03T18:49:17Z</dcterms:created>
  <dcterms:modified xsi:type="dcterms:W3CDTF">2024-09-16T16:54:32Z</dcterms:modified>
</cp:coreProperties>
</file>

<file path=docProps/thumbnail.jpeg>
</file>